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14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494" y="54"/>
      </p:cViewPr>
      <p:guideLst>
        <p:guide orient="horz" pos="618"/>
        <p:guide pos="14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67E-6BF7-4D6D-83A5-218B0E78A91E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A1EE-B364-4FB8-B299-0B7B61D3D8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57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67E-6BF7-4D6D-83A5-218B0E78A91E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A1EE-B364-4FB8-B299-0B7B61D3D8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49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67E-6BF7-4D6D-83A5-218B0E78A91E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A1EE-B364-4FB8-B299-0B7B61D3D8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893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67E-6BF7-4D6D-83A5-218B0E78A91E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A1EE-B364-4FB8-B299-0B7B61D3D8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840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67E-6BF7-4D6D-83A5-218B0E78A91E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A1EE-B364-4FB8-B299-0B7B61D3D8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914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67E-6BF7-4D6D-83A5-218B0E78A91E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A1EE-B364-4FB8-B299-0B7B61D3D8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742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67E-6BF7-4D6D-83A5-218B0E78A91E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A1EE-B364-4FB8-B299-0B7B61D3D8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197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67E-6BF7-4D6D-83A5-218B0E78A91E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A1EE-B364-4FB8-B299-0B7B61D3D8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74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67E-6BF7-4D6D-83A5-218B0E78A91E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A1EE-B364-4FB8-B299-0B7B61D3D8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20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67E-6BF7-4D6D-83A5-218B0E78A91E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A1EE-B364-4FB8-B299-0B7B61D3D8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170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D867E-6BF7-4D6D-83A5-218B0E78A91E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A1EE-B364-4FB8-B299-0B7B61D3D8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3447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D867E-6BF7-4D6D-83A5-218B0E78A91E}" type="datetimeFigureOut">
              <a:rPr lang="es-ES" smtClean="0"/>
              <a:t>29/09/2022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DA1EE-B364-4FB8-B299-0B7B61D3D8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261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9FE7D357-B3CA-DB7E-D319-378FDD3489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7381" b="26785"/>
          <a:stretch/>
        </p:blipFill>
        <p:spPr>
          <a:xfrm>
            <a:off x="5935182" y="5358193"/>
            <a:ext cx="2211523" cy="1013614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90724772-0690-CCF9-A872-A1F58C765EAB}"/>
              </a:ext>
            </a:extLst>
          </p:cNvPr>
          <p:cNvGrpSpPr/>
          <p:nvPr/>
        </p:nvGrpSpPr>
        <p:grpSpPr>
          <a:xfrm>
            <a:off x="-1" y="6391275"/>
            <a:ext cx="9144001" cy="466725"/>
            <a:chOff x="-1" y="6391275"/>
            <a:chExt cx="9144001" cy="46672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50A526C-F7BD-5E72-3048-D6B12A13F02A}"/>
                </a:ext>
              </a:extLst>
            </p:cNvPr>
            <p:cNvSpPr/>
            <p:nvPr/>
          </p:nvSpPr>
          <p:spPr>
            <a:xfrm>
              <a:off x="-1" y="6391275"/>
              <a:ext cx="9144001" cy="466725"/>
            </a:xfrm>
            <a:prstGeom prst="rect">
              <a:avLst/>
            </a:prstGeom>
            <a:solidFill>
              <a:srgbClr val="E7E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C559366F-A3B6-E8C6-C6C2-56B53F52002B}"/>
                </a:ext>
              </a:extLst>
            </p:cNvPr>
            <p:cNvSpPr txBox="1"/>
            <p:nvPr/>
          </p:nvSpPr>
          <p:spPr>
            <a:xfrm>
              <a:off x="104775" y="6467475"/>
              <a:ext cx="895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/>
                <a:t>Los procedimientos de gestión del LEADER en España. Presente y futuro. </a:t>
              </a:r>
              <a:r>
                <a:rPr lang="es-ES" i="1" dirty="0"/>
                <a:t>29-septiembre-2022</a:t>
              </a: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F41D5A76-A52A-31AD-AE9E-6D1D30F2E1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8" y="5956861"/>
            <a:ext cx="1025164" cy="39547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A041B95-AA06-834C-30E5-38DEB9A1B84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8" y="1696692"/>
            <a:ext cx="1493768" cy="149376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65A3533-4E5C-A460-3D03-CFC5DFFE01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56" y="5956861"/>
            <a:ext cx="1492457" cy="37787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6CBDBC3-08B1-D88C-8B0D-463D96A473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5250" y="4798159"/>
            <a:ext cx="1096172" cy="144694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A9C5E24-F0E0-A50A-4D22-B64B81AE0499}"/>
              </a:ext>
            </a:extLst>
          </p:cNvPr>
          <p:cNvSpPr txBox="1"/>
          <p:nvPr/>
        </p:nvSpPr>
        <p:spPr>
          <a:xfrm>
            <a:off x="2935739" y="1535727"/>
            <a:ext cx="4686475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/>
              <a:t>Manual de Procedimiento </a:t>
            </a:r>
          </a:p>
          <a:p>
            <a:pPr algn="ctr"/>
            <a:r>
              <a:rPr lang="es-ES" sz="3200" dirty="0"/>
              <a:t>del Organismo Pagador</a:t>
            </a:r>
          </a:p>
          <a:p>
            <a:pPr algn="ctr"/>
            <a:r>
              <a:rPr lang="es-ES" sz="3200" dirty="0"/>
              <a:t>para la Gestión de LEADER.</a:t>
            </a:r>
          </a:p>
          <a:p>
            <a:pPr algn="ctr"/>
            <a:endParaRPr lang="es-ES" dirty="0"/>
          </a:p>
          <a:p>
            <a:pPr algn="ctr"/>
            <a:r>
              <a:rPr lang="es-ES" sz="2800" dirty="0"/>
              <a:t>Medida 19 del PDR 2014-2020</a:t>
            </a:r>
          </a:p>
          <a:p>
            <a:pPr algn="ctr"/>
            <a:r>
              <a:rPr lang="es-ES" sz="2800" dirty="0"/>
              <a:t>de Castilla y León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versión 3 – 23.09.2021</a:t>
            </a:r>
          </a:p>
        </p:txBody>
      </p:sp>
    </p:spTree>
    <p:extLst>
      <p:ext uri="{BB962C8B-B14F-4D97-AF65-F5344CB8AC3E}">
        <p14:creationId xmlns:p14="http://schemas.microsoft.com/office/powerpoint/2010/main" val="1858148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E11C8182-F36F-A246-2631-ECB885F8A9D0}"/>
              </a:ext>
            </a:extLst>
          </p:cNvPr>
          <p:cNvGrpSpPr/>
          <p:nvPr/>
        </p:nvGrpSpPr>
        <p:grpSpPr>
          <a:xfrm>
            <a:off x="-1" y="6391275"/>
            <a:ext cx="9144001" cy="466725"/>
            <a:chOff x="-1" y="6391275"/>
            <a:chExt cx="9144001" cy="466725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D273B78-C0F2-CC81-85DD-A1428202063F}"/>
                </a:ext>
              </a:extLst>
            </p:cNvPr>
            <p:cNvSpPr/>
            <p:nvPr/>
          </p:nvSpPr>
          <p:spPr>
            <a:xfrm>
              <a:off x="-1" y="6391275"/>
              <a:ext cx="9144001" cy="466725"/>
            </a:xfrm>
            <a:prstGeom prst="rect">
              <a:avLst/>
            </a:prstGeom>
            <a:solidFill>
              <a:srgbClr val="E7E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615BB15-451D-5113-095F-14F31C5836F1}"/>
                </a:ext>
              </a:extLst>
            </p:cNvPr>
            <p:cNvSpPr txBox="1"/>
            <p:nvPr/>
          </p:nvSpPr>
          <p:spPr>
            <a:xfrm>
              <a:off x="104775" y="6467475"/>
              <a:ext cx="895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/>
                <a:t>Los procedimientos de gestión del LEADER en España. Presente y futuro. </a:t>
              </a:r>
              <a:endParaRPr lang="es-ES" i="1" dirty="0"/>
            </a:p>
          </p:txBody>
        </p:sp>
      </p:grp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A93560F3-3444-0B5B-FEF4-C7901B2B3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6386807"/>
            <a:ext cx="608163" cy="468000"/>
          </a:xfr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3A41211-EEA1-77A9-27F0-FC1794478426}"/>
              </a:ext>
            </a:extLst>
          </p:cNvPr>
          <p:cNvSpPr txBox="1"/>
          <p:nvPr/>
        </p:nvSpPr>
        <p:spPr>
          <a:xfrm>
            <a:off x="2324101" y="555961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1. Fase de solicitud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628D415-A7D4-5267-F010-99B56858E17E}"/>
              </a:ext>
            </a:extLst>
          </p:cNvPr>
          <p:cNvSpPr txBox="1"/>
          <p:nvPr/>
        </p:nvSpPr>
        <p:spPr>
          <a:xfrm>
            <a:off x="2324101" y="1087454"/>
            <a:ext cx="6838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1,0 Presentación de Solicitud de Ayuda</a:t>
            </a:r>
          </a:p>
          <a:p>
            <a:r>
              <a:rPr lang="es-ES" dirty="0"/>
              <a:t>1.1 Registro de Beneficiarios de la Consejería de Agricultura</a:t>
            </a:r>
          </a:p>
          <a:p>
            <a:r>
              <a:rPr lang="es-ES" dirty="0"/>
              <a:t>1.2 Plazo para comprobación de la Solicitud: 2 meses</a:t>
            </a:r>
          </a:p>
          <a:p>
            <a:r>
              <a:rPr lang="es-ES" dirty="0"/>
              <a:t>1.3 Plazo tras requerimiento de documentación: 1 mes</a:t>
            </a:r>
          </a:p>
          <a:p>
            <a:r>
              <a:rPr lang="es-ES" dirty="0"/>
              <a:t>1.4 Informe de Selección: CRITERIOS DE SELECCIÓN</a:t>
            </a:r>
          </a:p>
          <a:p>
            <a:r>
              <a:rPr lang="es-ES" dirty="0"/>
              <a:t>1.5 Depuración Administrativa (aplicación Leader)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3F741A4-DA39-B1A0-5EAE-F07760A9AF0B}"/>
              </a:ext>
            </a:extLst>
          </p:cNvPr>
          <p:cNvSpPr txBox="1"/>
          <p:nvPr/>
        </p:nvSpPr>
        <p:spPr>
          <a:xfrm>
            <a:off x="2324101" y="3481095"/>
            <a:ext cx="314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2. Acta de No Inicio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03D1C0C-9D44-1C17-B1A6-9DA3B92BC460}"/>
              </a:ext>
            </a:extLst>
          </p:cNvPr>
          <p:cNvSpPr txBox="1"/>
          <p:nvPr/>
        </p:nvSpPr>
        <p:spPr>
          <a:xfrm>
            <a:off x="2324101" y="4103555"/>
            <a:ext cx="75914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2.1 Plazo de realización: 10 días desde la presentación de la </a:t>
            </a:r>
          </a:p>
          <a:p>
            <a:r>
              <a:rPr lang="es-ES" dirty="0"/>
              <a:t>	Solicitud de Ayuda </a:t>
            </a:r>
          </a:p>
          <a:p>
            <a:r>
              <a:rPr lang="es-ES" dirty="0"/>
              <a:t>2.2 Se adjuntan 2 fotografías fechadas (a veces sin venir a cuento)</a:t>
            </a:r>
          </a:p>
          <a:p>
            <a:r>
              <a:rPr lang="es-ES" dirty="0"/>
              <a:t>2.3 Sólo se admiten como gastos previos: honorarios y estudios </a:t>
            </a:r>
          </a:p>
          <a:p>
            <a:r>
              <a:rPr lang="es-ES" dirty="0"/>
              <a:t>	de viabilidad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0A726A5-C14D-8E16-779E-35AE6B317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5180"/>
            <a:ext cx="2160000" cy="1620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D374AEC-9828-532B-94BB-DA157555F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4961"/>
            <a:ext cx="2160000" cy="16200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89A042B-394C-B0AE-EB5D-1608B42AA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161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5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B6A563-39DD-824F-23BA-07111232E08C}"/>
              </a:ext>
            </a:extLst>
          </p:cNvPr>
          <p:cNvSpPr txBox="1"/>
          <p:nvPr/>
        </p:nvSpPr>
        <p:spPr>
          <a:xfrm>
            <a:off x="2305050" y="1141399"/>
            <a:ext cx="6838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3.1 Realización previa de ITE y consulta a la BNDS (sin plazo)</a:t>
            </a:r>
          </a:p>
          <a:p>
            <a:r>
              <a:rPr lang="es-ES" dirty="0"/>
              <a:t>	Depuración con aplicación Leader</a:t>
            </a:r>
          </a:p>
          <a:p>
            <a:r>
              <a:rPr lang="es-ES" dirty="0"/>
              <a:t>3.2 Propuesta de Resolución por el Servicio Territorial (sin plazo)</a:t>
            </a:r>
          </a:p>
          <a:p>
            <a:r>
              <a:rPr lang="es-ES" dirty="0"/>
              <a:t>3.3 Resolución de la Dirección General (sin plazo)</a:t>
            </a:r>
          </a:p>
          <a:p>
            <a:r>
              <a:rPr lang="es-ES" dirty="0"/>
              <a:t>3.4 En caso de Subvencionalidad Negativa: requerimiento al promotor         	(10 días de plazo) y, en su caso, nuevo ITE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21935E1-B9E7-50B7-0E7F-C144A7B7182B}"/>
              </a:ext>
            </a:extLst>
          </p:cNvPr>
          <p:cNvGrpSpPr/>
          <p:nvPr/>
        </p:nvGrpSpPr>
        <p:grpSpPr>
          <a:xfrm>
            <a:off x="-1" y="6386807"/>
            <a:ext cx="9144001" cy="471193"/>
            <a:chOff x="-1" y="6386807"/>
            <a:chExt cx="9144001" cy="47119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87BC5196-DE45-B715-8538-9E5E86927C70}"/>
                </a:ext>
              </a:extLst>
            </p:cNvPr>
            <p:cNvGrpSpPr/>
            <p:nvPr/>
          </p:nvGrpSpPr>
          <p:grpSpPr>
            <a:xfrm>
              <a:off x="-1" y="6391275"/>
              <a:ext cx="9144001" cy="466725"/>
              <a:chOff x="-1" y="6391275"/>
              <a:chExt cx="9144001" cy="466725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065ECB68-B778-949E-1910-1C959C2D9C15}"/>
                  </a:ext>
                </a:extLst>
              </p:cNvPr>
              <p:cNvSpPr/>
              <p:nvPr/>
            </p:nvSpPr>
            <p:spPr>
              <a:xfrm>
                <a:off x="-1" y="6391275"/>
                <a:ext cx="9144001" cy="466725"/>
              </a:xfrm>
              <a:prstGeom prst="rect">
                <a:avLst/>
              </a:prstGeom>
              <a:solidFill>
                <a:srgbClr val="E7E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CA63A9A-BAC6-BB43-F1FA-0761B2022C18}"/>
                  </a:ext>
                </a:extLst>
              </p:cNvPr>
              <p:cNvSpPr txBox="1"/>
              <p:nvPr/>
            </p:nvSpPr>
            <p:spPr>
              <a:xfrm>
                <a:off x="104775" y="6467475"/>
                <a:ext cx="8953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/>
                  <a:t>Los procedimientos de gestión del LEADER en España. Presente y futuro. </a:t>
                </a:r>
                <a:endParaRPr lang="es-ES" i="1" dirty="0"/>
              </a:p>
            </p:txBody>
          </p:sp>
        </p:grpSp>
        <p:pic>
          <p:nvPicPr>
            <p:cNvPr id="7" name="Marcador de contenido 9">
              <a:extLst>
                <a:ext uri="{FF2B5EF4-FFF2-40B4-BE49-F238E27FC236}">
                  <a16:creationId xmlns:a16="http://schemas.microsoft.com/office/drawing/2014/main" id="{ED0C4520-9D57-0FA3-0FD9-DA4CA342F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500" y="6386807"/>
              <a:ext cx="608163" cy="468000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AED12D-23D3-2868-B44C-16C0F11F93A0}"/>
              </a:ext>
            </a:extLst>
          </p:cNvPr>
          <p:cNvSpPr txBox="1"/>
          <p:nvPr/>
        </p:nvSpPr>
        <p:spPr>
          <a:xfrm>
            <a:off x="2295940" y="555961"/>
            <a:ext cx="721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3. Dictamen de elegibilidad </a:t>
            </a:r>
            <a:r>
              <a:rPr lang="es-ES" sz="2000" dirty="0"/>
              <a:t>(subvencionalidad)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9E947A-8B2D-1309-32AE-2EB28F1C7E5C}"/>
              </a:ext>
            </a:extLst>
          </p:cNvPr>
          <p:cNvSpPr txBox="1"/>
          <p:nvPr/>
        </p:nvSpPr>
        <p:spPr>
          <a:xfrm>
            <a:off x="2305050" y="4173392"/>
            <a:ext cx="7734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4.1 Previamente hay FISCALIZACIÓN del expediente por parte </a:t>
            </a:r>
          </a:p>
          <a:p>
            <a:r>
              <a:rPr lang="es-ES" dirty="0"/>
              <a:t>	de RAF (sin plazo)</a:t>
            </a:r>
          </a:p>
          <a:p>
            <a:r>
              <a:rPr lang="es-ES" dirty="0"/>
              <a:t>4.2 El CASA lo realiza el Equipo Técnico del GAL (sin plazo)</a:t>
            </a:r>
          </a:p>
          <a:p>
            <a:r>
              <a:rPr lang="es-ES" dirty="0"/>
              <a:t>4.3 El CASA de expedientes del GAL los realiza el ST (sin plazo)</a:t>
            </a:r>
          </a:p>
          <a:p>
            <a:r>
              <a:rPr lang="es-ES" dirty="0"/>
              <a:t>4.4 Se realiza CASA a la totalidad de los expedientes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440FD3E-5915-EF2B-57BC-D9B36532DBD9}"/>
              </a:ext>
            </a:extLst>
          </p:cNvPr>
          <p:cNvSpPr txBox="1"/>
          <p:nvPr/>
        </p:nvSpPr>
        <p:spPr>
          <a:xfrm>
            <a:off x="2376488" y="3426757"/>
            <a:ext cx="721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4. Control Administrativo I – fase de solicitud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19DE5DB-380F-C0A5-6FAC-5A68CAEA7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7564"/>
            <a:ext cx="2160000" cy="162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1CD5F59-18E5-5250-3D0F-9B1C452B7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9310"/>
            <a:ext cx="2160000" cy="162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535BCBB-2DD4-953D-86E2-1ADB46433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105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09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B6A563-39DD-824F-23BA-07111232E08C}"/>
              </a:ext>
            </a:extLst>
          </p:cNvPr>
          <p:cNvSpPr txBox="1"/>
          <p:nvPr/>
        </p:nvSpPr>
        <p:spPr>
          <a:xfrm>
            <a:off x="2305050" y="1146108"/>
            <a:ext cx="68389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5.1 El análisis de viabilidad lo presenta la solicitante en Memoria</a:t>
            </a:r>
          </a:p>
          <a:p>
            <a:r>
              <a:rPr lang="es-ES" dirty="0"/>
              <a:t>	o lo realiza el GAL</a:t>
            </a:r>
          </a:p>
          <a:p>
            <a:r>
              <a:rPr lang="es-ES" dirty="0"/>
              <a:t>5.2 Descripción de la inversión: divergencia en el nivel de detalle</a:t>
            </a:r>
          </a:p>
          <a:p>
            <a:r>
              <a:rPr lang="es-ES" dirty="0"/>
              <a:t>5.3 Informe de Moderación de Costes</a:t>
            </a:r>
          </a:p>
          <a:p>
            <a:r>
              <a:rPr lang="es-ES" dirty="0"/>
              <a:t>	La moderación de costes se realiza mayormente por comparación</a:t>
            </a:r>
          </a:p>
          <a:p>
            <a:r>
              <a:rPr lang="es-ES" dirty="0"/>
              <a:t>	de ofertas (quizás la parte más escabrosa del procedimiento)</a:t>
            </a:r>
          </a:p>
          <a:p>
            <a:r>
              <a:rPr lang="es-ES" dirty="0"/>
              <a:t>5.4 Conflicto de intereses</a:t>
            </a:r>
          </a:p>
          <a:p>
            <a:r>
              <a:rPr lang="es-ES" dirty="0"/>
              <a:t>	Con Equipo Técnico y RAF se estipula en el Procedimiento Interno</a:t>
            </a:r>
          </a:p>
          <a:p>
            <a:r>
              <a:rPr lang="es-ES" dirty="0"/>
              <a:t>	de Gestión de cada GAL</a:t>
            </a:r>
          </a:p>
          <a:p>
            <a:r>
              <a:rPr lang="es-ES" dirty="0"/>
              <a:t>5.5 Otros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21935E1-B9E7-50B7-0E7F-C144A7B7182B}"/>
              </a:ext>
            </a:extLst>
          </p:cNvPr>
          <p:cNvGrpSpPr/>
          <p:nvPr/>
        </p:nvGrpSpPr>
        <p:grpSpPr>
          <a:xfrm>
            <a:off x="-1" y="6386807"/>
            <a:ext cx="9144001" cy="471193"/>
            <a:chOff x="-1" y="6386807"/>
            <a:chExt cx="9144001" cy="47119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87BC5196-DE45-B715-8538-9E5E86927C70}"/>
                </a:ext>
              </a:extLst>
            </p:cNvPr>
            <p:cNvGrpSpPr/>
            <p:nvPr/>
          </p:nvGrpSpPr>
          <p:grpSpPr>
            <a:xfrm>
              <a:off x="-1" y="6391275"/>
              <a:ext cx="9144001" cy="466725"/>
              <a:chOff x="-1" y="6391275"/>
              <a:chExt cx="9144001" cy="466725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065ECB68-B778-949E-1910-1C959C2D9C15}"/>
                  </a:ext>
                </a:extLst>
              </p:cNvPr>
              <p:cNvSpPr/>
              <p:nvPr/>
            </p:nvSpPr>
            <p:spPr>
              <a:xfrm>
                <a:off x="-1" y="6391275"/>
                <a:ext cx="9144001" cy="466725"/>
              </a:xfrm>
              <a:prstGeom prst="rect">
                <a:avLst/>
              </a:prstGeom>
              <a:solidFill>
                <a:srgbClr val="E7E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CA63A9A-BAC6-BB43-F1FA-0761B2022C18}"/>
                  </a:ext>
                </a:extLst>
              </p:cNvPr>
              <p:cNvSpPr txBox="1"/>
              <p:nvPr/>
            </p:nvSpPr>
            <p:spPr>
              <a:xfrm>
                <a:off x="104775" y="6467475"/>
                <a:ext cx="8953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/>
                  <a:t>Los procedimientos de gestión del LEADER en España. Presente y futuro. </a:t>
                </a:r>
                <a:endParaRPr lang="es-ES" i="1" dirty="0"/>
              </a:p>
            </p:txBody>
          </p:sp>
        </p:grpSp>
        <p:pic>
          <p:nvPicPr>
            <p:cNvPr id="7" name="Marcador de contenido 9">
              <a:extLst>
                <a:ext uri="{FF2B5EF4-FFF2-40B4-BE49-F238E27FC236}">
                  <a16:creationId xmlns:a16="http://schemas.microsoft.com/office/drawing/2014/main" id="{ED0C4520-9D57-0FA3-0FD9-DA4CA342F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500" y="6386807"/>
              <a:ext cx="608163" cy="468000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AED12D-23D3-2868-B44C-16C0F11F93A0}"/>
              </a:ext>
            </a:extLst>
          </p:cNvPr>
          <p:cNvSpPr txBox="1"/>
          <p:nvPr/>
        </p:nvSpPr>
        <p:spPr>
          <a:xfrm>
            <a:off x="2256183" y="533400"/>
            <a:ext cx="721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5. Elaboración del ITE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9E947A-8B2D-1309-32AE-2EB28F1C7E5C}"/>
              </a:ext>
            </a:extLst>
          </p:cNvPr>
          <p:cNvSpPr txBox="1"/>
          <p:nvPr/>
        </p:nvSpPr>
        <p:spPr>
          <a:xfrm>
            <a:off x="2305050" y="4929744"/>
            <a:ext cx="773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6.1 La propuesta de ayuda se plantea por la Gerencia en el ITE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440FD3E-5915-EF2B-57BC-D9B36532DBD9}"/>
              </a:ext>
            </a:extLst>
          </p:cNvPr>
          <p:cNvSpPr txBox="1"/>
          <p:nvPr/>
        </p:nvSpPr>
        <p:spPr>
          <a:xfrm>
            <a:off x="2305050" y="4330324"/>
            <a:ext cx="721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6. Propuesta o concesión de Ayuda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0D36EA2-195C-9DCC-CE41-E47AFBD12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3965"/>
            <a:ext cx="2160000" cy="162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8168408-097B-E686-9315-D36E10A58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2520"/>
            <a:ext cx="2160000" cy="162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B2679F6-39A7-5933-0FE7-70B9FF60E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1075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64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B6A563-39DD-824F-23BA-07111232E08C}"/>
              </a:ext>
            </a:extLst>
          </p:cNvPr>
          <p:cNvSpPr txBox="1"/>
          <p:nvPr/>
        </p:nvSpPr>
        <p:spPr>
          <a:xfrm>
            <a:off x="2295940" y="1343025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No existe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21935E1-B9E7-50B7-0E7F-C144A7B7182B}"/>
              </a:ext>
            </a:extLst>
          </p:cNvPr>
          <p:cNvGrpSpPr/>
          <p:nvPr/>
        </p:nvGrpSpPr>
        <p:grpSpPr>
          <a:xfrm>
            <a:off x="-1" y="6386807"/>
            <a:ext cx="9144001" cy="471193"/>
            <a:chOff x="-1" y="6386807"/>
            <a:chExt cx="9144001" cy="47119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87BC5196-DE45-B715-8538-9E5E86927C70}"/>
                </a:ext>
              </a:extLst>
            </p:cNvPr>
            <p:cNvGrpSpPr/>
            <p:nvPr/>
          </p:nvGrpSpPr>
          <p:grpSpPr>
            <a:xfrm>
              <a:off x="-1" y="6391275"/>
              <a:ext cx="9144001" cy="466725"/>
              <a:chOff x="-1" y="6391275"/>
              <a:chExt cx="9144001" cy="466725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065ECB68-B778-949E-1910-1C959C2D9C15}"/>
                  </a:ext>
                </a:extLst>
              </p:cNvPr>
              <p:cNvSpPr/>
              <p:nvPr/>
            </p:nvSpPr>
            <p:spPr>
              <a:xfrm>
                <a:off x="-1" y="6391275"/>
                <a:ext cx="9144001" cy="466725"/>
              </a:xfrm>
              <a:prstGeom prst="rect">
                <a:avLst/>
              </a:prstGeom>
              <a:solidFill>
                <a:srgbClr val="E7E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CA63A9A-BAC6-BB43-F1FA-0761B2022C18}"/>
                  </a:ext>
                </a:extLst>
              </p:cNvPr>
              <p:cNvSpPr txBox="1"/>
              <p:nvPr/>
            </p:nvSpPr>
            <p:spPr>
              <a:xfrm>
                <a:off x="104775" y="6467475"/>
                <a:ext cx="8953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/>
                  <a:t>Los procedimientos de gestión del LEADER en España. Presente y futuro. </a:t>
                </a:r>
                <a:endParaRPr lang="es-ES" i="1" dirty="0"/>
              </a:p>
            </p:txBody>
          </p:sp>
        </p:grpSp>
        <p:pic>
          <p:nvPicPr>
            <p:cNvPr id="7" name="Marcador de contenido 9">
              <a:extLst>
                <a:ext uri="{FF2B5EF4-FFF2-40B4-BE49-F238E27FC236}">
                  <a16:creationId xmlns:a16="http://schemas.microsoft.com/office/drawing/2014/main" id="{ED0C4520-9D57-0FA3-0FD9-DA4CA342F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500" y="6386807"/>
              <a:ext cx="608163" cy="468000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AED12D-23D3-2868-B44C-16C0F11F93A0}"/>
              </a:ext>
            </a:extLst>
          </p:cNvPr>
          <p:cNvSpPr txBox="1"/>
          <p:nvPr/>
        </p:nvSpPr>
        <p:spPr>
          <a:xfrm>
            <a:off x="2295940" y="533400"/>
            <a:ext cx="721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7. Control Administrativo II - previo aprobación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9E947A-8B2D-1309-32AE-2EB28F1C7E5C}"/>
              </a:ext>
            </a:extLst>
          </p:cNvPr>
          <p:cNvSpPr txBox="1"/>
          <p:nvPr/>
        </p:nvSpPr>
        <p:spPr>
          <a:xfrm>
            <a:off x="2295940" y="2591093"/>
            <a:ext cx="67623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8.1 La ayuda la “concede” (SÍ es SÍ, NO es NO) el Órgano de Decisión </a:t>
            </a:r>
          </a:p>
          <a:p>
            <a:r>
              <a:rPr lang="es-ES" dirty="0"/>
              <a:t>	en base al ITE e Informe de Subvencionalidad (2 meses tras el IS)</a:t>
            </a:r>
          </a:p>
          <a:p>
            <a:r>
              <a:rPr lang="es-ES" dirty="0"/>
              <a:t>8.2 La ayuda se notifica a la BNDS (antes último día del mes siguiente)</a:t>
            </a:r>
          </a:p>
          <a:p>
            <a:r>
              <a:rPr lang="es-ES" dirty="0"/>
              <a:t>8.3 La Resolución se comunica al promotor (10 días): no se requiere </a:t>
            </a:r>
          </a:p>
          <a:p>
            <a:r>
              <a:rPr lang="es-ES" dirty="0"/>
              <a:t>	aceptación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440FD3E-5915-EF2B-57BC-D9B36532DBD9}"/>
              </a:ext>
            </a:extLst>
          </p:cNvPr>
          <p:cNvSpPr txBox="1"/>
          <p:nvPr/>
        </p:nvSpPr>
        <p:spPr>
          <a:xfrm>
            <a:off x="2295940" y="2067873"/>
            <a:ext cx="721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8. Resolución de Ayuda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9DDA2F1-4892-34DE-364C-89B95AFFD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38805"/>
            <a:ext cx="2160000" cy="162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EAD0290-C17D-0987-D570-F88562085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9940"/>
            <a:ext cx="2160000" cy="162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360263A-4DAA-0B46-69EE-98413DB1A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075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2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B6A563-39DD-824F-23BA-07111232E08C}"/>
              </a:ext>
            </a:extLst>
          </p:cNvPr>
          <p:cNvSpPr txBox="1"/>
          <p:nvPr/>
        </p:nvSpPr>
        <p:spPr>
          <a:xfrm>
            <a:off x="2305050" y="1079181"/>
            <a:ext cx="68389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s-ES" dirty="0"/>
              <a:t>Documentación a presentar</a:t>
            </a:r>
          </a:p>
          <a:p>
            <a:r>
              <a:rPr lang="es-ES" dirty="0"/>
              <a:t>	- Solicitud de Pago con declaraciones y tabla de facturas</a:t>
            </a:r>
          </a:p>
          <a:p>
            <a:r>
              <a:rPr lang="es-ES" dirty="0"/>
              <a:t>	- Facturas (o documentos contables) y comprobantes de pago</a:t>
            </a:r>
          </a:p>
          <a:p>
            <a:r>
              <a:rPr lang="es-ES" dirty="0"/>
              <a:t>		- números de serie de elementos obligados</a:t>
            </a:r>
          </a:p>
          <a:p>
            <a:r>
              <a:rPr lang="es-ES" dirty="0"/>
              <a:t>	- Justificantes en materia de empleo</a:t>
            </a:r>
          </a:p>
          <a:p>
            <a:r>
              <a:rPr lang="es-ES" dirty="0"/>
              <a:t>	- Licencias municipales y otras autorizaciones</a:t>
            </a:r>
          </a:p>
          <a:p>
            <a:r>
              <a:rPr lang="es-ES" dirty="0"/>
              <a:t>	- Inscripciones en registros pertinentes</a:t>
            </a:r>
          </a:p>
          <a:p>
            <a:pPr marL="342900" indent="-342900">
              <a:buAutoNum type="alphaLcPeriod"/>
            </a:pPr>
            <a:r>
              <a:rPr lang="es-ES" dirty="0"/>
              <a:t>Acta de verificación in situ </a:t>
            </a:r>
          </a:p>
          <a:p>
            <a:r>
              <a:rPr lang="es-ES" dirty="0"/>
              <a:t>	- Se realiza como parte del CASP</a:t>
            </a:r>
          </a:p>
          <a:p>
            <a:pPr marL="342900" indent="-342900">
              <a:buAutoNum type="alphaLcPeriod"/>
            </a:pPr>
            <a:r>
              <a:rPr lang="es-ES" dirty="0"/>
              <a:t>Informe de certificación</a:t>
            </a:r>
          </a:p>
          <a:p>
            <a:r>
              <a:rPr lang="es-ES" dirty="0"/>
              <a:t>	- Estampillado de facturas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21935E1-B9E7-50B7-0E7F-C144A7B7182B}"/>
              </a:ext>
            </a:extLst>
          </p:cNvPr>
          <p:cNvGrpSpPr/>
          <p:nvPr/>
        </p:nvGrpSpPr>
        <p:grpSpPr>
          <a:xfrm>
            <a:off x="-1" y="6386807"/>
            <a:ext cx="9144001" cy="471193"/>
            <a:chOff x="-1" y="6386807"/>
            <a:chExt cx="9144001" cy="47119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87BC5196-DE45-B715-8538-9E5E86927C70}"/>
                </a:ext>
              </a:extLst>
            </p:cNvPr>
            <p:cNvGrpSpPr/>
            <p:nvPr/>
          </p:nvGrpSpPr>
          <p:grpSpPr>
            <a:xfrm>
              <a:off x="-1" y="6391275"/>
              <a:ext cx="9144001" cy="466725"/>
              <a:chOff x="-1" y="6391275"/>
              <a:chExt cx="9144001" cy="466725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065ECB68-B778-949E-1910-1C959C2D9C15}"/>
                  </a:ext>
                </a:extLst>
              </p:cNvPr>
              <p:cNvSpPr/>
              <p:nvPr/>
            </p:nvSpPr>
            <p:spPr>
              <a:xfrm>
                <a:off x="-1" y="6391275"/>
                <a:ext cx="9144001" cy="466725"/>
              </a:xfrm>
              <a:prstGeom prst="rect">
                <a:avLst/>
              </a:prstGeom>
              <a:solidFill>
                <a:srgbClr val="E7E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CA63A9A-BAC6-BB43-F1FA-0761B2022C18}"/>
                  </a:ext>
                </a:extLst>
              </p:cNvPr>
              <p:cNvSpPr txBox="1"/>
              <p:nvPr/>
            </p:nvSpPr>
            <p:spPr>
              <a:xfrm>
                <a:off x="104775" y="6467475"/>
                <a:ext cx="8953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/>
                  <a:t>Los procedimientos de gestión del LEADER en España. Presente y futuro. </a:t>
                </a:r>
                <a:endParaRPr lang="es-ES" i="1" dirty="0"/>
              </a:p>
            </p:txBody>
          </p:sp>
        </p:grpSp>
        <p:pic>
          <p:nvPicPr>
            <p:cNvPr id="7" name="Marcador de contenido 9">
              <a:extLst>
                <a:ext uri="{FF2B5EF4-FFF2-40B4-BE49-F238E27FC236}">
                  <a16:creationId xmlns:a16="http://schemas.microsoft.com/office/drawing/2014/main" id="{ED0C4520-9D57-0FA3-0FD9-DA4CA342F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500" y="6386807"/>
              <a:ext cx="608163" cy="468000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AED12D-23D3-2868-B44C-16C0F11F93A0}"/>
              </a:ext>
            </a:extLst>
          </p:cNvPr>
          <p:cNvSpPr txBox="1"/>
          <p:nvPr/>
        </p:nvSpPr>
        <p:spPr>
          <a:xfrm>
            <a:off x="2286001" y="555961"/>
            <a:ext cx="721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9. Certificación de la ayuda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5198FF8-10D4-BFA8-8B0F-2C0A30B62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8306"/>
            <a:ext cx="2160000" cy="162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050BC89-B759-1B72-0967-851D5D482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075"/>
            <a:ext cx="2160000" cy="162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FF7A8F6-4637-91FC-190E-3B9B26262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660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3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B6A563-39DD-824F-23BA-07111232E08C}"/>
              </a:ext>
            </a:extLst>
          </p:cNvPr>
          <p:cNvSpPr txBox="1"/>
          <p:nvPr/>
        </p:nvSpPr>
        <p:spPr>
          <a:xfrm>
            <a:off x="2266123" y="1163062"/>
            <a:ext cx="77342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10.1 Previamente hay FISCALIZACIÓN del expediente por parte de </a:t>
            </a:r>
          </a:p>
          <a:p>
            <a:r>
              <a:rPr lang="es-ES" dirty="0"/>
              <a:t>	RAF (sin plazo)</a:t>
            </a:r>
          </a:p>
          <a:p>
            <a:r>
              <a:rPr lang="es-ES" dirty="0"/>
              <a:t>10.2 El CASP lo realiza el Equipo Técnico del GAL (sin plazo)</a:t>
            </a:r>
          </a:p>
          <a:p>
            <a:r>
              <a:rPr lang="es-ES" dirty="0"/>
              <a:t>10.3 El CASP de expedientes del GAL los realiza el ST (sin plazo)</a:t>
            </a:r>
          </a:p>
          <a:p>
            <a:r>
              <a:rPr lang="es-ES" dirty="0"/>
              <a:t>10.4 Se realiza CASP a la totalidad de los expedientes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21935E1-B9E7-50B7-0E7F-C144A7B7182B}"/>
              </a:ext>
            </a:extLst>
          </p:cNvPr>
          <p:cNvGrpSpPr/>
          <p:nvPr/>
        </p:nvGrpSpPr>
        <p:grpSpPr>
          <a:xfrm>
            <a:off x="-1" y="6386807"/>
            <a:ext cx="9144001" cy="471193"/>
            <a:chOff x="-1" y="6386807"/>
            <a:chExt cx="9144001" cy="47119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87BC5196-DE45-B715-8538-9E5E86927C70}"/>
                </a:ext>
              </a:extLst>
            </p:cNvPr>
            <p:cNvGrpSpPr/>
            <p:nvPr/>
          </p:nvGrpSpPr>
          <p:grpSpPr>
            <a:xfrm>
              <a:off x="-1" y="6391275"/>
              <a:ext cx="9144001" cy="466725"/>
              <a:chOff x="-1" y="6391275"/>
              <a:chExt cx="9144001" cy="466725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065ECB68-B778-949E-1910-1C959C2D9C15}"/>
                  </a:ext>
                </a:extLst>
              </p:cNvPr>
              <p:cNvSpPr/>
              <p:nvPr/>
            </p:nvSpPr>
            <p:spPr>
              <a:xfrm>
                <a:off x="-1" y="6391275"/>
                <a:ext cx="9144001" cy="466725"/>
              </a:xfrm>
              <a:prstGeom prst="rect">
                <a:avLst/>
              </a:prstGeom>
              <a:solidFill>
                <a:srgbClr val="E7E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CA63A9A-BAC6-BB43-F1FA-0761B2022C18}"/>
                  </a:ext>
                </a:extLst>
              </p:cNvPr>
              <p:cNvSpPr txBox="1"/>
              <p:nvPr/>
            </p:nvSpPr>
            <p:spPr>
              <a:xfrm>
                <a:off x="104775" y="6467475"/>
                <a:ext cx="8953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/>
                  <a:t>Los procedimientos de gestión del LEADER en España. Presente y futuro. </a:t>
                </a:r>
                <a:endParaRPr lang="es-ES" i="1" dirty="0"/>
              </a:p>
            </p:txBody>
          </p:sp>
        </p:grpSp>
        <p:pic>
          <p:nvPicPr>
            <p:cNvPr id="7" name="Marcador de contenido 9">
              <a:extLst>
                <a:ext uri="{FF2B5EF4-FFF2-40B4-BE49-F238E27FC236}">
                  <a16:creationId xmlns:a16="http://schemas.microsoft.com/office/drawing/2014/main" id="{ED0C4520-9D57-0FA3-0FD9-DA4CA342F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500" y="6386807"/>
              <a:ext cx="608163" cy="468000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AED12D-23D3-2868-B44C-16C0F11F93A0}"/>
              </a:ext>
            </a:extLst>
          </p:cNvPr>
          <p:cNvSpPr txBox="1"/>
          <p:nvPr/>
        </p:nvSpPr>
        <p:spPr>
          <a:xfrm>
            <a:off x="2266123" y="582633"/>
            <a:ext cx="721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10. Control Administrativo III -fase certificación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9E947A-8B2D-1309-32AE-2EB28F1C7E5C}"/>
              </a:ext>
            </a:extLst>
          </p:cNvPr>
          <p:cNvSpPr txBox="1"/>
          <p:nvPr/>
        </p:nvSpPr>
        <p:spPr>
          <a:xfrm>
            <a:off x="2266122" y="3425974"/>
            <a:ext cx="7734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11.1 El GAL solicita fondos al Organismo Intermediario tras el Control </a:t>
            </a:r>
          </a:p>
          <a:p>
            <a:r>
              <a:rPr lang="es-ES" dirty="0"/>
              <a:t>	sobre el Terreno y la correspondiente Certificación posterior </a:t>
            </a:r>
          </a:p>
          <a:p>
            <a:r>
              <a:rPr lang="es-ES" dirty="0"/>
              <a:t>	(sin plazo)</a:t>
            </a:r>
          </a:p>
          <a:p>
            <a:r>
              <a:rPr lang="es-ES" dirty="0"/>
              <a:t>11.2 El Organismo Intermediario  transfiere fondos al GAL (sin plazo)</a:t>
            </a:r>
          </a:p>
          <a:p>
            <a:r>
              <a:rPr lang="es-ES" dirty="0"/>
              <a:t>11.3 El GAL transfiere fondos al beneficiario (en 7 días)</a:t>
            </a:r>
          </a:p>
          <a:p>
            <a:r>
              <a:rPr lang="es-ES" dirty="0"/>
              <a:t>11.3 El GAL registra el pago (en 1 mes)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440FD3E-5915-EF2B-57BC-D9B36532DBD9}"/>
              </a:ext>
            </a:extLst>
          </p:cNvPr>
          <p:cNvSpPr txBox="1"/>
          <p:nvPr/>
        </p:nvSpPr>
        <p:spPr>
          <a:xfrm>
            <a:off x="2266123" y="2771572"/>
            <a:ext cx="721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11. Pago de la ayuda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DF12FEA-6254-399D-BBE1-29FF1566F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71572"/>
            <a:ext cx="2160000" cy="162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EACDFC5-0177-515B-EE6A-FB47BFF62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3698"/>
            <a:ext cx="2160000" cy="162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CC32051-BD1D-D4A8-3F0A-66994001A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49446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81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B6A563-39DD-824F-23BA-07111232E08C}"/>
              </a:ext>
            </a:extLst>
          </p:cNvPr>
          <p:cNvSpPr txBox="1"/>
          <p:nvPr/>
        </p:nvSpPr>
        <p:spPr>
          <a:xfrm>
            <a:off x="2256185" y="1155381"/>
            <a:ext cx="65200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12.1 Control sobre el Terreno realizado por el ST </a:t>
            </a:r>
          </a:p>
          <a:p>
            <a:r>
              <a:rPr lang="es-ES" dirty="0"/>
              <a:t>	tras ITEP, fiscalización y CASP</a:t>
            </a:r>
          </a:p>
          <a:p>
            <a:r>
              <a:rPr lang="es-ES" dirty="0"/>
              <a:t>12.2 El Control sobre el Terreno se efectúa sobre un muestreo  </a:t>
            </a:r>
          </a:p>
          <a:p>
            <a:r>
              <a:rPr lang="es-ES" dirty="0"/>
              <a:t>	(mínimo 5% FEADER; aleatorio 30-40% del gasto a controlar; </a:t>
            </a:r>
          </a:p>
          <a:p>
            <a:r>
              <a:rPr lang="es-ES" dirty="0"/>
              <a:t>	resto por criterios de riesgo)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21935E1-B9E7-50B7-0E7F-C144A7B7182B}"/>
              </a:ext>
            </a:extLst>
          </p:cNvPr>
          <p:cNvGrpSpPr/>
          <p:nvPr/>
        </p:nvGrpSpPr>
        <p:grpSpPr>
          <a:xfrm>
            <a:off x="-1" y="6386807"/>
            <a:ext cx="9144001" cy="471193"/>
            <a:chOff x="-1" y="6386807"/>
            <a:chExt cx="9144001" cy="47119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87BC5196-DE45-B715-8538-9E5E86927C70}"/>
                </a:ext>
              </a:extLst>
            </p:cNvPr>
            <p:cNvGrpSpPr/>
            <p:nvPr/>
          </p:nvGrpSpPr>
          <p:grpSpPr>
            <a:xfrm>
              <a:off x="-1" y="6391275"/>
              <a:ext cx="9144001" cy="466725"/>
              <a:chOff x="-1" y="6391275"/>
              <a:chExt cx="9144001" cy="466725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065ECB68-B778-949E-1910-1C959C2D9C15}"/>
                  </a:ext>
                </a:extLst>
              </p:cNvPr>
              <p:cNvSpPr/>
              <p:nvPr/>
            </p:nvSpPr>
            <p:spPr>
              <a:xfrm>
                <a:off x="-1" y="6391275"/>
                <a:ext cx="9144001" cy="466725"/>
              </a:xfrm>
              <a:prstGeom prst="rect">
                <a:avLst/>
              </a:prstGeom>
              <a:solidFill>
                <a:srgbClr val="E7E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CA63A9A-BAC6-BB43-F1FA-0761B2022C18}"/>
                  </a:ext>
                </a:extLst>
              </p:cNvPr>
              <p:cNvSpPr txBox="1"/>
              <p:nvPr/>
            </p:nvSpPr>
            <p:spPr>
              <a:xfrm>
                <a:off x="104775" y="6467475"/>
                <a:ext cx="8953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/>
                  <a:t>Los procedimientos de gestión del LEADER en España. Presente y futuro. </a:t>
                </a:r>
                <a:endParaRPr lang="es-ES" i="1" dirty="0"/>
              </a:p>
            </p:txBody>
          </p:sp>
        </p:grpSp>
        <p:pic>
          <p:nvPicPr>
            <p:cNvPr id="7" name="Marcador de contenido 9">
              <a:extLst>
                <a:ext uri="{FF2B5EF4-FFF2-40B4-BE49-F238E27FC236}">
                  <a16:creationId xmlns:a16="http://schemas.microsoft.com/office/drawing/2014/main" id="{ED0C4520-9D57-0FA3-0FD9-DA4CA342F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500" y="6386807"/>
              <a:ext cx="608163" cy="468000"/>
            </a:xfrm>
            <a:prstGeom prst="rect">
              <a:avLst/>
            </a:prstGeom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AED12D-23D3-2868-B44C-16C0F11F93A0}"/>
              </a:ext>
            </a:extLst>
          </p:cNvPr>
          <p:cNvSpPr txBox="1"/>
          <p:nvPr/>
        </p:nvSpPr>
        <p:spPr>
          <a:xfrm>
            <a:off x="2256184" y="555961"/>
            <a:ext cx="721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12. Control Administrativo IV – fase de pago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9E947A-8B2D-1309-32AE-2EB28F1C7E5C}"/>
              </a:ext>
            </a:extLst>
          </p:cNvPr>
          <p:cNvSpPr txBox="1"/>
          <p:nvPr/>
        </p:nvSpPr>
        <p:spPr>
          <a:xfrm>
            <a:off x="2256183" y="3487082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13.1 El GAL realiza los Controles a Posteriori a expedientes con </a:t>
            </a:r>
          </a:p>
          <a:p>
            <a:r>
              <a:rPr lang="es-ES" dirty="0"/>
              <a:t>	inversiones en infraestructuras o inversiones productivas</a:t>
            </a:r>
          </a:p>
          <a:p>
            <a:r>
              <a:rPr lang="es-ES" dirty="0"/>
              <a:t>13.2 El beneficiario entrega antes del 28 de febrero justificación </a:t>
            </a:r>
          </a:p>
          <a:p>
            <a:r>
              <a:rPr lang="es-ES" dirty="0"/>
              <a:t>	de empleo</a:t>
            </a:r>
          </a:p>
          <a:p>
            <a:r>
              <a:rPr lang="es-ES" dirty="0"/>
              <a:t>13.3 El GAL realiza visita in situ durante el último año de vigencia de 	compromisos (Acta de Visita)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440FD3E-5915-EF2B-57BC-D9B36532DBD9}"/>
              </a:ext>
            </a:extLst>
          </p:cNvPr>
          <p:cNvSpPr txBox="1"/>
          <p:nvPr/>
        </p:nvSpPr>
        <p:spPr>
          <a:xfrm>
            <a:off x="2256184" y="2963862"/>
            <a:ext cx="721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13. Controles a posteriori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588A1A0-3D85-1E2B-0213-A9157E22F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223"/>
            <a:ext cx="2160000" cy="162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AE2DAB3-87FE-78D2-5DA9-EC602ED49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4245"/>
            <a:ext cx="2160000" cy="162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5B3DEC1-9441-8565-C224-98E3591AD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96158"/>
            <a:ext cx="216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76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79FDF2C-F33E-0CE4-EB65-B583F752F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9" y="0"/>
            <a:ext cx="9144000" cy="685800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C21935E1-B9E7-50B7-0E7F-C144A7B7182B}"/>
              </a:ext>
            </a:extLst>
          </p:cNvPr>
          <p:cNvGrpSpPr/>
          <p:nvPr/>
        </p:nvGrpSpPr>
        <p:grpSpPr>
          <a:xfrm>
            <a:off x="-1" y="6386807"/>
            <a:ext cx="9144001" cy="471193"/>
            <a:chOff x="-1" y="6386807"/>
            <a:chExt cx="9144001" cy="47119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87BC5196-DE45-B715-8538-9E5E86927C70}"/>
                </a:ext>
              </a:extLst>
            </p:cNvPr>
            <p:cNvGrpSpPr/>
            <p:nvPr/>
          </p:nvGrpSpPr>
          <p:grpSpPr>
            <a:xfrm>
              <a:off x="-1" y="6391275"/>
              <a:ext cx="9144001" cy="466725"/>
              <a:chOff x="-1" y="6391275"/>
              <a:chExt cx="9144001" cy="466725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065ECB68-B778-949E-1910-1C959C2D9C15}"/>
                  </a:ext>
                </a:extLst>
              </p:cNvPr>
              <p:cNvSpPr/>
              <p:nvPr/>
            </p:nvSpPr>
            <p:spPr>
              <a:xfrm>
                <a:off x="-1" y="6391275"/>
                <a:ext cx="9144001" cy="466725"/>
              </a:xfrm>
              <a:prstGeom prst="rect">
                <a:avLst/>
              </a:prstGeom>
              <a:solidFill>
                <a:srgbClr val="E7E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4CA63A9A-BAC6-BB43-F1FA-0761B2022C18}"/>
                  </a:ext>
                </a:extLst>
              </p:cNvPr>
              <p:cNvSpPr txBox="1"/>
              <p:nvPr/>
            </p:nvSpPr>
            <p:spPr>
              <a:xfrm>
                <a:off x="104775" y="6467475"/>
                <a:ext cx="8953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/>
                  <a:t>Los procedimientos de gestión del LEADER en España. Presente y futuro. </a:t>
                </a:r>
                <a:endParaRPr lang="es-ES" i="1" dirty="0"/>
              </a:p>
            </p:txBody>
          </p:sp>
        </p:grpSp>
        <p:pic>
          <p:nvPicPr>
            <p:cNvPr id="7" name="Marcador de contenido 9">
              <a:extLst>
                <a:ext uri="{FF2B5EF4-FFF2-40B4-BE49-F238E27FC236}">
                  <a16:creationId xmlns:a16="http://schemas.microsoft.com/office/drawing/2014/main" id="{ED0C4520-9D57-0FA3-0FD9-DA4CA342F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500" y="6386807"/>
              <a:ext cx="608163" cy="468000"/>
            </a:xfrm>
            <a:prstGeom prst="rect">
              <a:avLst/>
            </a:prstGeom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813BF3E-529A-233A-4D58-B7816E0F388D}"/>
              </a:ext>
            </a:extLst>
          </p:cNvPr>
          <p:cNvSpPr txBox="1"/>
          <p:nvPr/>
        </p:nvSpPr>
        <p:spPr>
          <a:xfrm>
            <a:off x="6885856" y="5427367"/>
            <a:ext cx="245745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FFFF00"/>
                </a:solidFill>
              </a:rPr>
              <a:t>gracias</a:t>
            </a:r>
          </a:p>
          <a:p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02EA29F-D565-0CB3-F04E-BCD786502EF5}"/>
              </a:ext>
            </a:extLst>
          </p:cNvPr>
          <p:cNvSpPr txBox="1"/>
          <p:nvPr/>
        </p:nvSpPr>
        <p:spPr>
          <a:xfrm>
            <a:off x="104775" y="133350"/>
            <a:ext cx="3097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turismomontañapalentina.com</a:t>
            </a:r>
          </a:p>
          <a:p>
            <a:pPr algn="r"/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visitmontañapalentina.com</a:t>
            </a:r>
          </a:p>
        </p:txBody>
      </p:sp>
    </p:spTree>
    <p:extLst>
      <p:ext uri="{BB962C8B-B14F-4D97-AF65-F5344CB8AC3E}">
        <p14:creationId xmlns:p14="http://schemas.microsoft.com/office/powerpoint/2010/main" val="40148587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</TotalTime>
  <Words>905</Words>
  <Application>Microsoft Office PowerPoint</Application>
  <PresentationFormat>Presentación en pantalla (4:3)</PresentationFormat>
  <Paragraphs>103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ACD Montaña</cp:lastModifiedBy>
  <cp:revision>4</cp:revision>
  <dcterms:created xsi:type="dcterms:W3CDTF">2022-09-07T08:38:44Z</dcterms:created>
  <dcterms:modified xsi:type="dcterms:W3CDTF">2022-09-29T06:06:26Z</dcterms:modified>
</cp:coreProperties>
</file>